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</p:sldIdLst>
  <p:sldSz cx="32405638" cy="50411063"/>
  <p:notesSz cx="6858000" cy="9144000"/>
  <p:defaultTextStyle>
    <a:defPPr lvl="0">
      <a:defRPr lang="en-US"/>
    </a:defPPr>
    <a:lvl1pPr marL="0" lvl="0" algn="l" defTabSz="2366147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1pPr>
    <a:lvl2pPr marL="2366147" lvl="1" algn="l" defTabSz="2366147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2pPr>
    <a:lvl3pPr marL="4732294" lvl="2" algn="l" defTabSz="2366147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3pPr>
    <a:lvl4pPr marL="7098441" lvl="3" algn="l" defTabSz="2366147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4pPr>
    <a:lvl5pPr marL="9464589" lvl="4" algn="l" defTabSz="2366147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5pPr>
    <a:lvl6pPr marL="11830736" lvl="5" algn="l" defTabSz="2366147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6pPr>
    <a:lvl7pPr marL="14196883" lvl="6" algn="l" defTabSz="2366147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7pPr>
    <a:lvl8pPr marL="16563030" lvl="7" algn="l" defTabSz="2366147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8pPr>
    <a:lvl9pPr marL="18929177" lvl="8" algn="l" defTabSz="2366147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78">
          <p15:clr>
            <a:srgbClr val="A4A3A4"/>
          </p15:clr>
        </p15:guide>
        <p15:guide id="2" pos="102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6" d="100"/>
          <a:sy n="36" d="100"/>
        </p:scale>
        <p:origin x="-404" y="-1356"/>
      </p:cViewPr>
      <p:guideLst>
        <p:guide orient="horz" pos="15878"/>
        <p:guide pos="102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423" y="15660107"/>
            <a:ext cx="27544792" cy="1080570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846" y="28566269"/>
            <a:ext cx="22683947" cy="128828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66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32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98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64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83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96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563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929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0DCE-0B28-B041-B341-D6FEABC2274F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D022-8B94-454A-8336-15B7E8419B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26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0DCE-0B28-B041-B341-D6FEABC2274F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D022-8B94-454A-8336-15B7E8419B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39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264486" y="14843261"/>
            <a:ext cx="25834495" cy="316166051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44126" y="14843261"/>
            <a:ext cx="76980266" cy="316166051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0DCE-0B28-B041-B341-D6FEABC2274F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D022-8B94-454A-8336-15B7E8419B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74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0DCE-0B28-B041-B341-D6FEABC2274F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D022-8B94-454A-8336-15B7E8419B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0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2" y="32393779"/>
            <a:ext cx="27544792" cy="10012197"/>
          </a:xfrm>
        </p:spPr>
        <p:txBody>
          <a:bodyPr anchor="t"/>
          <a:lstStyle>
            <a:lvl1pPr algn="l">
              <a:defRPr sz="207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2" y="21366363"/>
            <a:ext cx="27544792" cy="11027416"/>
          </a:xfrm>
        </p:spPr>
        <p:txBody>
          <a:bodyPr anchor="b"/>
          <a:lstStyle>
            <a:lvl1pPr marL="0" indent="0">
              <a:buNone/>
              <a:defRPr sz="10400">
                <a:solidFill>
                  <a:schemeClr val="tx1">
                    <a:tint val="75000"/>
                  </a:schemeClr>
                </a:solidFill>
              </a:defRPr>
            </a:lvl1pPr>
            <a:lvl2pPr marL="2366147" indent="0"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2pPr>
            <a:lvl3pPr marL="4732294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3pPr>
            <a:lvl4pPr marL="7098441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4pPr>
            <a:lvl5pPr marL="9464589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5pPr>
            <a:lvl6pPr marL="11830736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6pPr>
            <a:lvl7pPr marL="14196883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7pPr>
            <a:lvl8pPr marL="1656303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8pPr>
            <a:lvl9pPr marL="18929177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0DCE-0B28-B041-B341-D6FEABC2274F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D022-8B94-454A-8336-15B7E8419B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8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44128" y="86468976"/>
            <a:ext cx="51404567" cy="244540332"/>
          </a:xfrm>
        </p:spPr>
        <p:txBody>
          <a:bodyPr/>
          <a:lstStyle>
            <a:lvl1pPr>
              <a:defRPr sz="14500"/>
            </a:lvl1pPr>
            <a:lvl2pPr>
              <a:defRPr sz="12400"/>
            </a:lvl2pPr>
            <a:lvl3pPr>
              <a:defRPr sz="104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88789" y="86468976"/>
            <a:ext cx="51410194" cy="244540332"/>
          </a:xfrm>
        </p:spPr>
        <p:txBody>
          <a:bodyPr/>
          <a:lstStyle>
            <a:lvl1pPr>
              <a:defRPr sz="14500"/>
            </a:lvl1pPr>
            <a:lvl2pPr>
              <a:defRPr sz="12400"/>
            </a:lvl2pPr>
            <a:lvl3pPr>
              <a:defRPr sz="104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0DCE-0B28-B041-B341-D6FEABC2274F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D022-8B94-454A-8336-15B7E8419B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68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2" y="2018780"/>
            <a:ext cx="29165074" cy="8401844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2" y="11284147"/>
            <a:ext cx="14318118" cy="4702695"/>
          </a:xfrm>
        </p:spPr>
        <p:txBody>
          <a:bodyPr anchor="b"/>
          <a:lstStyle>
            <a:lvl1pPr marL="0" indent="0">
              <a:buNone/>
              <a:defRPr sz="12400" b="1"/>
            </a:lvl1pPr>
            <a:lvl2pPr marL="2366147" indent="0">
              <a:buNone/>
              <a:defRPr sz="10400" b="1"/>
            </a:lvl2pPr>
            <a:lvl3pPr marL="4732294" indent="0">
              <a:buNone/>
              <a:defRPr sz="9300" b="1"/>
            </a:lvl3pPr>
            <a:lvl4pPr marL="7098441" indent="0">
              <a:buNone/>
              <a:defRPr sz="8300" b="1"/>
            </a:lvl4pPr>
            <a:lvl5pPr marL="9464589" indent="0">
              <a:buNone/>
              <a:defRPr sz="8300" b="1"/>
            </a:lvl5pPr>
            <a:lvl6pPr marL="11830736" indent="0">
              <a:buNone/>
              <a:defRPr sz="8300" b="1"/>
            </a:lvl6pPr>
            <a:lvl7pPr marL="14196883" indent="0">
              <a:buNone/>
              <a:defRPr sz="8300" b="1"/>
            </a:lvl7pPr>
            <a:lvl8pPr marL="16563030" indent="0">
              <a:buNone/>
              <a:defRPr sz="8300" b="1"/>
            </a:lvl8pPr>
            <a:lvl9pPr marL="18929177" indent="0">
              <a:buNone/>
              <a:defRPr sz="83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2" y="15986842"/>
            <a:ext cx="14318118" cy="29044711"/>
          </a:xfrm>
        </p:spPr>
        <p:txBody>
          <a:bodyPr/>
          <a:lstStyle>
            <a:lvl1pPr>
              <a:defRPr sz="12400"/>
            </a:lvl1pPr>
            <a:lvl2pPr>
              <a:defRPr sz="10400"/>
            </a:lvl2pPr>
            <a:lvl3pPr>
              <a:defRPr sz="93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616" y="11284147"/>
            <a:ext cx="14323742" cy="4702695"/>
          </a:xfrm>
        </p:spPr>
        <p:txBody>
          <a:bodyPr anchor="b"/>
          <a:lstStyle>
            <a:lvl1pPr marL="0" indent="0">
              <a:buNone/>
              <a:defRPr sz="12400" b="1"/>
            </a:lvl1pPr>
            <a:lvl2pPr marL="2366147" indent="0">
              <a:buNone/>
              <a:defRPr sz="10400" b="1"/>
            </a:lvl2pPr>
            <a:lvl3pPr marL="4732294" indent="0">
              <a:buNone/>
              <a:defRPr sz="9300" b="1"/>
            </a:lvl3pPr>
            <a:lvl4pPr marL="7098441" indent="0">
              <a:buNone/>
              <a:defRPr sz="8300" b="1"/>
            </a:lvl4pPr>
            <a:lvl5pPr marL="9464589" indent="0">
              <a:buNone/>
              <a:defRPr sz="8300" b="1"/>
            </a:lvl5pPr>
            <a:lvl6pPr marL="11830736" indent="0">
              <a:buNone/>
              <a:defRPr sz="8300" b="1"/>
            </a:lvl6pPr>
            <a:lvl7pPr marL="14196883" indent="0">
              <a:buNone/>
              <a:defRPr sz="8300" b="1"/>
            </a:lvl7pPr>
            <a:lvl8pPr marL="16563030" indent="0">
              <a:buNone/>
              <a:defRPr sz="8300" b="1"/>
            </a:lvl8pPr>
            <a:lvl9pPr marL="18929177" indent="0">
              <a:buNone/>
              <a:defRPr sz="83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616" y="15986842"/>
            <a:ext cx="14323742" cy="29044711"/>
          </a:xfrm>
        </p:spPr>
        <p:txBody>
          <a:bodyPr/>
          <a:lstStyle>
            <a:lvl1pPr>
              <a:defRPr sz="12400"/>
            </a:lvl1pPr>
            <a:lvl2pPr>
              <a:defRPr sz="10400"/>
            </a:lvl2pPr>
            <a:lvl3pPr>
              <a:defRPr sz="93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0DCE-0B28-B041-B341-D6FEABC2274F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D022-8B94-454A-8336-15B7E8419B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2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0DCE-0B28-B041-B341-D6FEABC2274F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D022-8B94-454A-8336-15B7E8419B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41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0DCE-0B28-B041-B341-D6FEABC2274F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D022-8B94-454A-8336-15B7E8419B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25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3" y="2007107"/>
            <a:ext cx="10661232" cy="8541875"/>
          </a:xfrm>
        </p:spPr>
        <p:txBody>
          <a:bodyPr anchor="b"/>
          <a:lstStyle>
            <a:lvl1pPr algn="l">
              <a:defRPr sz="104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04" y="2007111"/>
            <a:ext cx="18115652" cy="43024446"/>
          </a:xfrm>
        </p:spPr>
        <p:txBody>
          <a:bodyPr/>
          <a:lstStyle>
            <a:lvl1pPr>
              <a:defRPr sz="16600"/>
            </a:lvl1pPr>
            <a:lvl2pPr>
              <a:defRPr sz="14500"/>
            </a:lvl2pPr>
            <a:lvl3pPr>
              <a:defRPr sz="12400"/>
            </a:lvl3pPr>
            <a:lvl4pPr>
              <a:defRPr sz="10400"/>
            </a:lvl4pPr>
            <a:lvl5pPr>
              <a:defRPr sz="10400"/>
            </a:lvl5pPr>
            <a:lvl6pPr>
              <a:defRPr sz="10400"/>
            </a:lvl6pPr>
            <a:lvl7pPr>
              <a:defRPr sz="10400"/>
            </a:lvl7pPr>
            <a:lvl8pPr>
              <a:defRPr sz="10400"/>
            </a:lvl8pPr>
            <a:lvl9pPr>
              <a:defRPr sz="104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283" y="10548985"/>
            <a:ext cx="10661232" cy="34482571"/>
          </a:xfrm>
        </p:spPr>
        <p:txBody>
          <a:bodyPr/>
          <a:lstStyle>
            <a:lvl1pPr marL="0" indent="0">
              <a:buNone/>
              <a:defRPr sz="7200"/>
            </a:lvl1pPr>
            <a:lvl2pPr marL="2366147" indent="0">
              <a:buNone/>
              <a:defRPr sz="6200"/>
            </a:lvl2pPr>
            <a:lvl3pPr marL="4732294" indent="0">
              <a:buNone/>
              <a:defRPr sz="5200"/>
            </a:lvl3pPr>
            <a:lvl4pPr marL="7098441" indent="0">
              <a:buNone/>
              <a:defRPr sz="4700"/>
            </a:lvl4pPr>
            <a:lvl5pPr marL="9464589" indent="0">
              <a:buNone/>
              <a:defRPr sz="4700"/>
            </a:lvl5pPr>
            <a:lvl6pPr marL="11830736" indent="0">
              <a:buNone/>
              <a:defRPr sz="4700"/>
            </a:lvl6pPr>
            <a:lvl7pPr marL="14196883" indent="0">
              <a:buNone/>
              <a:defRPr sz="4700"/>
            </a:lvl7pPr>
            <a:lvl8pPr marL="16563030" indent="0">
              <a:buNone/>
              <a:defRPr sz="4700"/>
            </a:lvl8pPr>
            <a:lvl9pPr marL="18929177" indent="0">
              <a:buNone/>
              <a:defRPr sz="47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0DCE-0B28-B041-B341-D6FEABC2274F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D022-8B94-454A-8336-15B7E8419B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37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2" y="35287744"/>
            <a:ext cx="19443383" cy="4165918"/>
          </a:xfrm>
        </p:spPr>
        <p:txBody>
          <a:bodyPr anchor="b"/>
          <a:lstStyle>
            <a:lvl1pPr algn="l">
              <a:defRPr sz="104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2" y="4504322"/>
            <a:ext cx="19443383" cy="30246638"/>
          </a:xfrm>
        </p:spPr>
        <p:txBody>
          <a:bodyPr/>
          <a:lstStyle>
            <a:lvl1pPr marL="0" indent="0">
              <a:buNone/>
              <a:defRPr sz="16600"/>
            </a:lvl1pPr>
            <a:lvl2pPr marL="2366147" indent="0">
              <a:buNone/>
              <a:defRPr sz="14500"/>
            </a:lvl2pPr>
            <a:lvl3pPr marL="4732294" indent="0">
              <a:buNone/>
              <a:defRPr sz="12400"/>
            </a:lvl3pPr>
            <a:lvl4pPr marL="7098441" indent="0">
              <a:buNone/>
              <a:defRPr sz="10400"/>
            </a:lvl4pPr>
            <a:lvl5pPr marL="9464589" indent="0">
              <a:buNone/>
              <a:defRPr sz="10400"/>
            </a:lvl5pPr>
            <a:lvl6pPr marL="11830736" indent="0">
              <a:buNone/>
              <a:defRPr sz="10400"/>
            </a:lvl6pPr>
            <a:lvl7pPr marL="14196883" indent="0">
              <a:buNone/>
              <a:defRPr sz="10400"/>
            </a:lvl7pPr>
            <a:lvl8pPr marL="16563030" indent="0">
              <a:buNone/>
              <a:defRPr sz="10400"/>
            </a:lvl8pPr>
            <a:lvl9pPr marL="18929177" indent="0">
              <a:buNone/>
              <a:defRPr sz="10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2" y="39453662"/>
            <a:ext cx="19443383" cy="5916295"/>
          </a:xfrm>
        </p:spPr>
        <p:txBody>
          <a:bodyPr/>
          <a:lstStyle>
            <a:lvl1pPr marL="0" indent="0">
              <a:buNone/>
              <a:defRPr sz="7200"/>
            </a:lvl1pPr>
            <a:lvl2pPr marL="2366147" indent="0">
              <a:buNone/>
              <a:defRPr sz="6200"/>
            </a:lvl2pPr>
            <a:lvl3pPr marL="4732294" indent="0">
              <a:buNone/>
              <a:defRPr sz="5200"/>
            </a:lvl3pPr>
            <a:lvl4pPr marL="7098441" indent="0">
              <a:buNone/>
              <a:defRPr sz="4700"/>
            </a:lvl4pPr>
            <a:lvl5pPr marL="9464589" indent="0">
              <a:buNone/>
              <a:defRPr sz="4700"/>
            </a:lvl5pPr>
            <a:lvl6pPr marL="11830736" indent="0">
              <a:buNone/>
              <a:defRPr sz="4700"/>
            </a:lvl6pPr>
            <a:lvl7pPr marL="14196883" indent="0">
              <a:buNone/>
              <a:defRPr sz="4700"/>
            </a:lvl7pPr>
            <a:lvl8pPr marL="16563030" indent="0">
              <a:buNone/>
              <a:defRPr sz="4700"/>
            </a:lvl8pPr>
            <a:lvl9pPr marL="18929177" indent="0">
              <a:buNone/>
              <a:defRPr sz="47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0DCE-0B28-B041-B341-D6FEABC2274F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D022-8B94-454A-8336-15B7E8419B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90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0282" y="2018780"/>
            <a:ext cx="29165074" cy="8401844"/>
          </a:xfrm>
          <a:prstGeom prst="rect">
            <a:avLst/>
          </a:prstGeom>
        </p:spPr>
        <p:txBody>
          <a:bodyPr vert="horz" lIns="473229" tIns="236615" rIns="473229" bIns="236615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2" y="11762585"/>
            <a:ext cx="29165074" cy="33268971"/>
          </a:xfrm>
          <a:prstGeom prst="rect">
            <a:avLst/>
          </a:prstGeom>
        </p:spPr>
        <p:txBody>
          <a:bodyPr vert="horz" lIns="473229" tIns="236615" rIns="473229" bIns="236615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0282" y="46723591"/>
            <a:ext cx="7561316" cy="2683922"/>
          </a:xfrm>
          <a:prstGeom prst="rect">
            <a:avLst/>
          </a:prstGeom>
        </p:spPr>
        <p:txBody>
          <a:bodyPr vert="horz" lIns="473229" tIns="236615" rIns="473229" bIns="236615" rtlCol="0" anchor="ctr"/>
          <a:lstStyle>
            <a:lvl1pPr algn="l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80DCE-0B28-B041-B341-D6FEABC2274F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71927" y="46723591"/>
            <a:ext cx="10261785" cy="2683922"/>
          </a:xfrm>
          <a:prstGeom prst="rect">
            <a:avLst/>
          </a:prstGeom>
        </p:spPr>
        <p:txBody>
          <a:bodyPr vert="horz" lIns="473229" tIns="236615" rIns="473229" bIns="236615" rtlCol="0" anchor="ctr"/>
          <a:lstStyle>
            <a:lvl1pPr algn="ctr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24040" y="46723591"/>
            <a:ext cx="7561316" cy="2683922"/>
          </a:xfrm>
          <a:prstGeom prst="rect">
            <a:avLst/>
          </a:prstGeom>
        </p:spPr>
        <p:txBody>
          <a:bodyPr vert="horz" lIns="473229" tIns="236615" rIns="473229" bIns="236615" rtlCol="0" anchor="ctr"/>
          <a:lstStyle>
            <a:lvl1pPr algn="r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2D022-8B94-454A-8336-15B7E8419B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8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366147" rtl="0" eaLnBrk="1" latinLnBrk="0" hangingPunct="1">
        <a:spcBef>
          <a:spcPct val="0"/>
        </a:spcBef>
        <a:buNone/>
        <a:defRPr sz="2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4610" indent="-1774610" algn="l" defTabSz="2366147" rtl="0" eaLnBrk="1" latinLnBrk="0" hangingPunct="1">
        <a:spcBef>
          <a:spcPct val="20000"/>
        </a:spcBef>
        <a:buFont typeface="Arial"/>
        <a:buChar char="•"/>
        <a:defRPr sz="16600" kern="1200">
          <a:solidFill>
            <a:schemeClr val="tx1"/>
          </a:solidFill>
          <a:latin typeface="+mn-lt"/>
          <a:ea typeface="+mn-ea"/>
          <a:cs typeface="+mn-cs"/>
        </a:defRPr>
      </a:lvl1pPr>
      <a:lvl2pPr marL="3844989" indent="-1478842" algn="l" defTabSz="2366147" rtl="0" eaLnBrk="1" latinLnBrk="0" hangingPunct="1">
        <a:spcBef>
          <a:spcPct val="20000"/>
        </a:spcBef>
        <a:buFont typeface="Arial"/>
        <a:buChar char="–"/>
        <a:defRPr sz="14500" kern="1200">
          <a:solidFill>
            <a:schemeClr val="tx1"/>
          </a:solidFill>
          <a:latin typeface="+mn-lt"/>
          <a:ea typeface="+mn-ea"/>
          <a:cs typeface="+mn-cs"/>
        </a:defRPr>
      </a:lvl2pPr>
      <a:lvl3pPr marL="5915368" indent="-1183074" algn="l" defTabSz="2366147" rtl="0" eaLnBrk="1" latinLnBrk="0" hangingPunct="1">
        <a:spcBef>
          <a:spcPct val="20000"/>
        </a:spcBef>
        <a:buFont typeface="Arial"/>
        <a:buChar char="•"/>
        <a:defRPr sz="12400" kern="1200">
          <a:solidFill>
            <a:schemeClr val="tx1"/>
          </a:solidFill>
          <a:latin typeface="+mn-lt"/>
          <a:ea typeface="+mn-ea"/>
          <a:cs typeface="+mn-cs"/>
        </a:defRPr>
      </a:lvl3pPr>
      <a:lvl4pPr marL="8281515" indent="-1183074" algn="l" defTabSz="2366147" rtl="0" eaLnBrk="1" latinLnBrk="0" hangingPunct="1">
        <a:spcBef>
          <a:spcPct val="20000"/>
        </a:spcBef>
        <a:buFont typeface="Arial"/>
        <a:buChar char="–"/>
        <a:defRPr sz="10400" kern="1200">
          <a:solidFill>
            <a:schemeClr val="tx1"/>
          </a:solidFill>
          <a:latin typeface="+mn-lt"/>
          <a:ea typeface="+mn-ea"/>
          <a:cs typeface="+mn-cs"/>
        </a:defRPr>
      </a:lvl4pPr>
      <a:lvl5pPr marL="10647662" indent="-1183074" algn="l" defTabSz="2366147" rtl="0" eaLnBrk="1" latinLnBrk="0" hangingPunct="1">
        <a:spcBef>
          <a:spcPct val="20000"/>
        </a:spcBef>
        <a:buFont typeface="Arial"/>
        <a:buChar char="»"/>
        <a:defRPr sz="10400" kern="1200">
          <a:solidFill>
            <a:schemeClr val="tx1"/>
          </a:solidFill>
          <a:latin typeface="+mn-lt"/>
          <a:ea typeface="+mn-ea"/>
          <a:cs typeface="+mn-cs"/>
        </a:defRPr>
      </a:lvl5pPr>
      <a:lvl6pPr marL="13013809" indent="-1183074" algn="l" defTabSz="2366147" rtl="0" eaLnBrk="1" latinLnBrk="0" hangingPunct="1">
        <a:spcBef>
          <a:spcPct val="20000"/>
        </a:spcBef>
        <a:buFont typeface="Arial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6pPr>
      <a:lvl7pPr marL="15379957" indent="-1183074" algn="l" defTabSz="2366147" rtl="0" eaLnBrk="1" latinLnBrk="0" hangingPunct="1">
        <a:spcBef>
          <a:spcPct val="20000"/>
        </a:spcBef>
        <a:buFont typeface="Arial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7pPr>
      <a:lvl8pPr marL="17746104" indent="-1183074" algn="l" defTabSz="2366147" rtl="0" eaLnBrk="1" latinLnBrk="0" hangingPunct="1">
        <a:spcBef>
          <a:spcPct val="20000"/>
        </a:spcBef>
        <a:buFont typeface="Arial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8pPr>
      <a:lvl9pPr marL="20112251" indent="-1183074" algn="l" defTabSz="2366147" rtl="0" eaLnBrk="1" latinLnBrk="0" hangingPunct="1">
        <a:spcBef>
          <a:spcPct val="20000"/>
        </a:spcBef>
        <a:buFont typeface="Arial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66147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1pPr>
      <a:lvl2pPr marL="2366147" algn="l" defTabSz="2366147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2pPr>
      <a:lvl3pPr marL="4732294" algn="l" defTabSz="2366147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3pPr>
      <a:lvl4pPr marL="7098441" algn="l" defTabSz="2366147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464589" algn="l" defTabSz="2366147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830736" algn="l" defTabSz="2366147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4196883" algn="l" defTabSz="2366147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6563030" algn="l" defTabSz="2366147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8929177" algn="l" defTabSz="2366147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32405640" cy="1079764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>
            <a:spLocks noGrp="1"/>
          </p:cNvSpPr>
          <p:nvPr>
            <p:ph type="subTitle" idx="1"/>
          </p:nvPr>
        </p:nvSpPr>
        <p:spPr>
          <a:xfrm>
            <a:off x="3863053" y="14968532"/>
            <a:ext cx="12056400" cy="324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3225" tIns="236600" rIns="473225" bIns="2366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US" sz="6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endParaRPr/>
          </a:p>
          <a:p>
            <a:pPr marL="0" marR="514045" lvl="0" indent="449999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Câncer de Laringe representa 25% dos tumores de cabeça e pescoço e cerca de 2% de todos os cânceres no Brasil, atingindo principalmente indivíduos do sexo masculino, na faixa etária dos 40 anos. Além disso, o tipo histológico prevalente, em mais de 90% dos pacientes, é o carcinoma de células escamosas.</a:t>
            </a:r>
            <a:endParaRPr/>
          </a:p>
          <a:p>
            <a:pPr marL="0" marR="514045" lvl="0" indent="449999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laringe, por ser um órgão fonador, está relacionada com a produção da voz. Logo, o principal sintoma do Câncer de Laringe é a rouquidão prolongada por mais de duas semanas. Além disso, é possível observar o surgimento de nódulo no pescoço, presença de tosse constante, dor ou dificuldade para engolir e para respirar. </a:t>
            </a:r>
            <a:endParaRPr/>
          </a:p>
          <a:p>
            <a:pPr marL="0" marR="514045" lvl="0" indent="449999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Há alguns fatores de risco para o desenvolvimento do Câncer de Laringe, como é o caso do tabagismo e consumo de álcool por períodos prolongados da vida, sendo o  tabagismo o fator de risco mais importante para o câncer de Laringe e, logo em seguida, o consumo de álcool. </a:t>
            </a:r>
            <a:endParaRPr/>
          </a:p>
          <a:p>
            <a:pPr marL="0" marR="514045" lvl="0" indent="449999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diagnóstico é realizado primeiramente por laringoscopia, seguida de biópsia e, em caso da presença de câncer, o paciente passa por testes de estadiamento para determinar a propagação do câncer, podendo incluir exames de radiografia do tórax, Tomografia Computadorizada do tórax e cabeça, além de tomografia por emissão de pósitrons. </a:t>
            </a:r>
            <a:endParaRPr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</a:pP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US" sz="6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DESENVOLVIMENTO</a:t>
            </a:r>
            <a:endParaRPr/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O presente estudo parte de uma análise de dados da plataforma pública do Instituto Nacional do Câncer José de Alencar Gomes (INCA) e compara a porcentagem de casos de câncer de laringe em relação ao tipo histológico prevalente no município de Cascavel e no estado do Paraná, no período de 2015 até 2019.</a:t>
            </a:r>
            <a:endParaRPr/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Foram registrados 1208 casos de câncer de laringe, dentre esses, 162 pertenciam à Cascavel, o que equivale a 13,4% do total de casos do Estado.</a:t>
            </a:r>
            <a:endParaRPr/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Referente ao tipo histológico pesquisado, no Estado do Paraná verificou-se 1094 casos de Carcinoma Escamocelular, equivalente a 90,5% do total de casos, enquanto na cidade de Cascavel foram 152 casos, representando aproximadamente 94% do total no município.</a:t>
            </a:r>
            <a:endParaRPr/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</a:pP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 txBox="1"/>
          <p:nvPr/>
        </p:nvSpPr>
        <p:spPr>
          <a:xfrm>
            <a:off x="16533236" y="15030214"/>
            <a:ext cx="12056400" cy="324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3225" tIns="236600" rIns="473225" bIns="236600" anchor="t" anchorCtr="0">
            <a:norm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Em relação ao tipo histológico prevalente e o sexo de acometimento, 86% dos casos no Paraná e 84% em Cascavel aconteceram em indivíduos do sexo masculino.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Quanto a idade, mostrou-se prevalente a faixa etária de 60 a 64 anos, representando a porcentagem aproximada de 18% em ambos os locais. 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Na análise referente ao tabagismo, a porcentagem dos indivíduos tabagistas é de 46% e 44% para o Estado do Paraná e Cascavel, respectivamente, ao passo que a porcentagem de ex-consumidores é de 27% para o Estado e 40% para Cascavel.  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Com relação ao etilismo, 27% dos casos no Estado fazem uso de álcool, e em Cascavel esse número cai para 19%. No entanto, 25% dos casos no Paraná eram ex-consumidores, enquanto em Cascavel, 31% não faziam mais uso de álcool.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Por fim, quanto à raça no Estado do Paraná, 76% do total de casos são da raça branca, em contrapartida, no município de Cascavel, 67% são indivíduos da raça branca.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CONSIDERAÇÕES FINAIS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Dessa forma, concluímos que o perfil epidemiológico dos pacientes em ambos locais estudados é um indivíduo da raça branca, de 60 a 64 anos, do sexo masculino, que é tabagista ou etilista. 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Portanto, visto que ainda existem poucos estudos e pesquisas sobre o câncer de laringe, a descrição do perfil epidemiológico é importante para gerar informações, traçar medidas de educação em saúde, além do preparo para o correto atendimento e entendimento dos sinais e sintomas para prevenir o câncer em estudo e aumentar o seu diagnóstico precoce. </a:t>
            </a:r>
            <a:b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en-US" sz="40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 Schiff, Bradley. Manual MSD, Versão Saúde para a família;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Maciel, Cristina et al. Câncer de Laringe: um olhar sobre a qualidade de vida. Revista Interdisciplinar de Estudos Experimentais, 126 – 134, 2010;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American Cancer Society. Fatores de risco para câncer de laringe e hipofaringe, traduzido pela Equipe do Instituto Oncoguia;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Todos os dados foram coletados dos Sistemas de Informações Estatísticas do INCA (Instituto Nacional do Câncer)</a:t>
            </a:r>
            <a:r>
              <a:rPr lang="en-US" sz="4000">
                <a:solidFill>
                  <a:schemeClr val="dk1"/>
                </a:solidFill>
              </a:rPr>
              <a:t>.</a:t>
            </a: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"/>
          <p:cNvSpPr txBox="1">
            <a:spLocks noGrp="1"/>
          </p:cNvSpPr>
          <p:nvPr>
            <p:ph type="ctrTitle"/>
          </p:nvPr>
        </p:nvSpPr>
        <p:spPr>
          <a:xfrm>
            <a:off x="616752" y="1080200"/>
            <a:ext cx="19404600" cy="60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3225" tIns="236600" rIns="473225" bIns="236600" anchor="ctr" anchorCtr="0">
            <a:noAutofit/>
          </a:bodyPr>
          <a:lstStyle/>
          <a:p>
            <a:pPr marL="63500" marR="50800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lang="en-US" sz="6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COMPARAÇÃO DO PERFIL EPIDEMIOLÓGICO DO CÂNCER DE LARINGE EM RELAÇÃO AO TIPO HISTOLÓGICO PREVALENTE NO PERÍODO DE 2015 A 2019, NA CIDADE DE CASCAVEL-PR COM O ESTADO DO PARANÁ</a:t>
            </a:r>
            <a:br>
              <a:rPr lang="en-US" sz="6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6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"/>
          <p:cNvSpPr txBox="1"/>
          <p:nvPr/>
        </p:nvSpPr>
        <p:spPr>
          <a:xfrm>
            <a:off x="1724719" y="6959381"/>
            <a:ext cx="182964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3225" tIns="236600" rIns="473225" bIns="2366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BETTIO, Yennyfer Suttor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FLANDOLI, Amanda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Letícia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Schell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GREIN, Ana Paula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RIBEIRO, Felipe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Montemor</a:t>
            </a:r>
            <a:endParaRPr sz="3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OLIVEIRA,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Juliano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Karvat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818</Words>
  <Application>Microsoft Office PowerPoint</Application>
  <PresentationFormat>Personalizar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COMPARAÇÃO DO PERFIL EPIDEMIOLÓGICO DO CÂNCER DE LARINGE EM RELAÇÃO AO TIPO HISTOLÓGICO PREVALENTE NO PERÍODO DE 2015 A 2019, NA CIDADE DE CASCAVEL-PR COM O ESTADO DO PARANÁ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COMPARAÇÃO DO PERFIL EPIDEMIOLÓGICO DO CÂNCER DE LARINGE EM RELAÇÃO AO TIPO HISTOLÓGICO PREVALENTE NO PERÍODO DE 2015 A 2019, NA CIDADE DE CASCAVEL-PR COM O ESTADO DO PARANÁ </dc:title>
  <cp:lastModifiedBy>Gabriel Garcia Papani1</cp:lastModifiedBy>
  <cp:revision>2</cp:revision>
  <dcterms:modified xsi:type="dcterms:W3CDTF">2021-10-13T18:55:45Z</dcterms:modified>
</cp:coreProperties>
</file>